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2" r:id="rId3"/>
  </p:sldMasterIdLst>
  <p:notesMasterIdLst>
    <p:notesMasterId r:id="rId13"/>
  </p:notesMasterIdLst>
  <p:sldIdLst>
    <p:sldId id="256" r:id="rId4"/>
    <p:sldId id="299" r:id="rId5"/>
    <p:sldId id="324" r:id="rId6"/>
    <p:sldId id="377" r:id="rId7"/>
    <p:sldId id="379" r:id="rId8"/>
    <p:sldId id="378" r:id="rId9"/>
    <p:sldId id="380" r:id="rId10"/>
    <p:sldId id="381" r:id="rId11"/>
    <p:sldId id="37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6395" autoAdjust="0"/>
  </p:normalViewPr>
  <p:slideViewPr>
    <p:cSldViewPr>
      <p:cViewPr varScale="1">
        <p:scale>
          <a:sx n="66" d="100"/>
          <a:sy n="66" d="100"/>
        </p:scale>
        <p:origin x="162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915E0-1163-42BB-A2C4-A98E6D781467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0FC16-371D-4D44-8F1D-EDAE0F9A8A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695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0FC16-371D-4D44-8F1D-EDAE0F9A8A7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950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76D42-39CA-4FD1-993C-B5E6BDA9534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838200"/>
          </a:xfrm>
        </p:spPr>
        <p:txBody>
          <a:bodyPr>
            <a:normAutofit/>
          </a:bodyPr>
          <a:lstStyle>
            <a:lvl1pPr>
              <a:defRPr sz="24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B0F4A-9609-4F94-9F03-1C98B0E2CB49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9D48C-1A10-4BA7-B552-9C70473BCD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8C72E-AB1C-48D9-8A15-3FFBC9A9B9B9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98D73-12F1-498F-9F69-5AC786B326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7772400" cy="460375"/>
          </a:xfrm>
        </p:spPr>
        <p:txBody>
          <a:bodyPr anchor="t">
            <a:normAutofit/>
          </a:bodyPr>
          <a:lstStyle>
            <a:lvl1pPr algn="l">
              <a:defRPr sz="1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95EA6-A725-410F-A176-E1D76407C3EF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BD3C8-0E3F-4B69-995A-E9B4DEE8E3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A510D-3045-4509-AF7B-C97C126F85F2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450C2-63E0-49F7-8D1A-9C06AC5C9E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69BBC-666F-4A7F-AF50-88678220FA5A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85455-6977-48D4-B0D0-0FB8E699D1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699DF-434A-4A38-8FAC-9594BE9BFC0A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128A9-68D5-40E1-87EF-DBCBCFB781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8A1E5-286F-4853-9F9C-CAC60AF0E311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9A69C-9A69-47DA-9EA0-86A0CFEC9A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FD0C8-6C1E-4274-B3BB-D59BE8DC90E2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30E7E-87C4-4F7C-B5CB-FF19D28B22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3F358-3515-495D-991E-AD3EB3AE0847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A83E4-48C8-4F68-88D0-4174C12592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B5342-733A-414B-9DEC-A447CECB75BF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7A822-B4FF-4E68-B599-00C891EC61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4E7D0-3985-4F46-B396-E42525CD1C2E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5519E-A640-42D0-8434-030E9146C8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5D438-38E8-4AA6-B349-86C1B61AD437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F63DC-4EF2-4DE7-868E-F946C8AF36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6A0E9-C8E0-4F73-8921-A917D727341E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DDBA-FBB8-475C-B669-7E73CC1A0E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F9AE5-8340-48CF-8D90-FB59E7D3D273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222B2-DB45-49B7-878C-91FF7B829D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B9A99-6803-47A0-BB62-FD5B5C175715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EB921-5856-4E7C-AF20-B3079755A6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83112-C20E-4DC6-9403-CAE678577518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CEF02-4A60-4191-88F6-3D5626F8A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0BB39-B327-4203-8A9E-64B62327C011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907AD-AEB8-4D94-A683-BB0E58AC89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1CD94-3C00-448A-AD79-2BBEB06E615A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CA0B9-4EAC-4878-8A91-BCC5EB8AF6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62165-915B-4AB9-B3E5-404E7D3A40B3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B5409-60AD-4F95-9AB9-FB8FBBE301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8E0508-82C9-4A18-A6C1-849EA8733514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752483-25F6-4F97-BF06-15D6B7663C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6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7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8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9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EDEBBB-E12C-4639-AD45-BA6221222B6C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C9165C-C18B-4877-8403-4515431835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5" name="Picture 6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7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8B3516-0FB2-43EB-8D72-A406E7D9CFAA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7B86F5-786D-4629-852B-AFDE91B5F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079" name="Picture 6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Donna.Bonessi@dars.Virginia.gov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q=https://vadars.zoom.us/meeting/register/tZUtfuisqz0iHtJaXWnuHDEMxyNN2z3dLvvq&amp;sa=D&amp;source=calendar&amp;ust=1612108558899000&amp;usg=AOvVaw2K4Ymp_nmRhS_O3DI3PQde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1981200"/>
            <a:ext cx="6400800" cy="838200"/>
          </a:xfrm>
        </p:spPr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DARS/ESO Monthly Update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27, 2021</a:t>
            </a:r>
            <a:endParaRPr lang="en-US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Housekeeping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8118"/>
            <a:ext cx="8229600" cy="464788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Please keep microphone muted and video off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Please use chat feature for questions/comments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 unmute during question and answer times.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82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600" b="1" dirty="0" smtClean="0"/>
              <a:t>DRS Snapshot as of 10/09/2021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3000" dirty="0" smtClean="0"/>
              <a:t>12,378  (-182) VR </a:t>
            </a:r>
            <a:r>
              <a:rPr lang="en-US" sz="3000" dirty="0"/>
              <a:t>clients open in service status </a:t>
            </a:r>
            <a:endParaRPr lang="en-US" sz="3000" dirty="0" smtClean="0"/>
          </a:p>
          <a:p>
            <a:r>
              <a:rPr lang="en-US" sz="3000" dirty="0" smtClean="0"/>
              <a:t>2992 (+4) potentially </a:t>
            </a:r>
            <a:r>
              <a:rPr lang="en-US" sz="3000" dirty="0"/>
              <a:t>eligible clients </a:t>
            </a:r>
          </a:p>
          <a:p>
            <a:r>
              <a:rPr lang="en-US" sz="3000" dirty="0" smtClean="0"/>
              <a:t>15,370 (-178)  Total VR and PE cases</a:t>
            </a:r>
          </a:p>
          <a:p>
            <a:r>
              <a:rPr lang="en-US" sz="3000" dirty="0" smtClean="0"/>
              <a:t>4478 open VR cases with ESOs</a:t>
            </a:r>
          </a:p>
          <a:p>
            <a:pPr lvl="1"/>
            <a:r>
              <a:rPr lang="en-US" sz="2600" dirty="0" smtClean="0"/>
              <a:t>3261 open cases have received service in SFY 21-22</a:t>
            </a:r>
            <a:endParaRPr lang="en-US" sz="2600" dirty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1881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 b="1" dirty="0"/>
              <a:t>Expenditures </a:t>
            </a:r>
            <a:r>
              <a:rPr lang="en-US" sz="4000" b="1" dirty="0" smtClean="0"/>
              <a:t>SFY22 as of 10/8/22</a:t>
            </a:r>
            <a:endParaRPr lang="en-US" sz="1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sz="2400" dirty="0" smtClean="0"/>
              <a:t>YTD  $2,877,237</a:t>
            </a:r>
          </a:p>
          <a:p>
            <a:r>
              <a:rPr lang="en-US" sz="2400" dirty="0" smtClean="0"/>
              <a:t>YTD  Spent with ESOs - $2,256,301</a:t>
            </a:r>
          </a:p>
          <a:p>
            <a:pPr lvl="1"/>
            <a:r>
              <a:rPr lang="en-US" sz="2400" dirty="0" smtClean="0"/>
              <a:t>Supported </a:t>
            </a:r>
            <a:r>
              <a:rPr lang="en-US" sz="2400" dirty="0"/>
              <a:t>employment/Job Coach </a:t>
            </a:r>
            <a:r>
              <a:rPr lang="en-US" sz="2400" dirty="0" smtClean="0"/>
              <a:t>Training</a:t>
            </a:r>
          </a:p>
          <a:p>
            <a:pPr lvl="2"/>
            <a:r>
              <a:rPr lang="en-US" dirty="0"/>
              <a:t>$1,856,030</a:t>
            </a:r>
            <a:endParaRPr lang="en-US" dirty="0" smtClean="0"/>
          </a:p>
          <a:p>
            <a:pPr lvl="1"/>
            <a:r>
              <a:rPr lang="en-US" sz="2400" dirty="0"/>
              <a:t>Community Support </a:t>
            </a:r>
            <a:r>
              <a:rPr lang="en-US" sz="2400" dirty="0" smtClean="0"/>
              <a:t>Services</a:t>
            </a:r>
          </a:p>
          <a:p>
            <a:pPr lvl="2"/>
            <a:r>
              <a:rPr lang="en-US" dirty="0" smtClean="0"/>
              <a:t>$50,669 </a:t>
            </a:r>
          </a:p>
          <a:p>
            <a:pPr lvl="1"/>
            <a:r>
              <a:rPr lang="en-US" sz="2400" dirty="0"/>
              <a:t>Pre – ETS </a:t>
            </a:r>
          </a:p>
          <a:p>
            <a:pPr lvl="2"/>
            <a:r>
              <a:rPr lang="en-US" dirty="0" smtClean="0"/>
              <a:t>$355,175 </a:t>
            </a:r>
            <a:endParaRPr lang="en-US" dirty="0"/>
          </a:p>
          <a:p>
            <a:pPr lvl="1"/>
            <a:r>
              <a:rPr lang="en-US" sz="2400" dirty="0" smtClean="0"/>
              <a:t>Total </a:t>
            </a:r>
            <a:r>
              <a:rPr lang="en-US" sz="2400" dirty="0"/>
              <a:t>Spent with </a:t>
            </a:r>
            <a:r>
              <a:rPr lang="en-US" sz="2400" dirty="0" smtClean="0"/>
              <a:t>ESOs Previous Fiscal Years</a:t>
            </a:r>
          </a:p>
          <a:p>
            <a:pPr lvl="2"/>
            <a:r>
              <a:rPr lang="en-US" dirty="0" smtClean="0"/>
              <a:t>SFY 21 - $11,164,594 </a:t>
            </a:r>
          </a:p>
          <a:p>
            <a:pPr lvl="2"/>
            <a:r>
              <a:rPr lang="en-US" dirty="0" smtClean="0"/>
              <a:t>SFY 20 - $14,811,062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29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LTESS/EES 1</a:t>
            </a:r>
            <a:r>
              <a:rPr lang="en-US" baseline="30000" dirty="0" smtClean="0"/>
              <a:t>st</a:t>
            </a:r>
            <a:r>
              <a:rPr lang="en-US" dirty="0" smtClean="0"/>
              <a:t> Quarter Projections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600200"/>
            <a:ext cx="5934075" cy="1400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276600"/>
            <a:ext cx="7410450" cy="21336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flipH="1">
            <a:off x="7458076" y="2819400"/>
            <a:ext cx="542924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6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FY 22 Economic Relief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8879"/>
            <a:ext cx="8229600" cy="498316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2900" dirty="0" smtClean="0"/>
              <a:t>ESOSC made a recommendation to the DARS Commissioner to make available 1</a:t>
            </a:r>
            <a:r>
              <a:rPr lang="en-US" sz="2900" baseline="30000" dirty="0" smtClean="0"/>
              <a:t>st</a:t>
            </a:r>
            <a:r>
              <a:rPr lang="en-US" sz="2900" dirty="0" smtClean="0"/>
              <a:t> Quarter LTESS-EES projected balance of $621,000.</a:t>
            </a:r>
          </a:p>
          <a:p>
            <a:r>
              <a:rPr lang="en-US" sz="2900" dirty="0" smtClean="0"/>
              <a:t>$500,000 of the projected balance to be used as economic relief funds.</a:t>
            </a:r>
          </a:p>
          <a:p>
            <a:r>
              <a:rPr lang="en-US" sz="2900" dirty="0" smtClean="0"/>
              <a:t>$121,000 will be made available to smaller organizations who are working to increase capacity</a:t>
            </a:r>
          </a:p>
          <a:p>
            <a:pPr lvl="1"/>
            <a:r>
              <a:rPr lang="en-US" sz="2500" dirty="0" smtClean="0"/>
              <a:t>Distribution determined by DARS based on an application process and capacity building needs using the fiscal year 21 emergency relief fund </a:t>
            </a:r>
            <a:r>
              <a:rPr lang="en-US" sz="2500" dirty="0" err="1" smtClean="0"/>
              <a:t>methodolgy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59764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Capacity Building Discussion/Brainstorming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 smtClean="0"/>
              <a:t>DARS will convene a group of DARS Staff and ESO Leadership to discuss capacity issues that are occurring across the Commonwealth and look at how DARS and ESOs can work together to improve </a:t>
            </a:r>
            <a:r>
              <a:rPr lang="en-US" smtClean="0"/>
              <a:t>Supported Employment capacity </a:t>
            </a:r>
            <a:r>
              <a:rPr lang="en-US" dirty="0" smtClean="0"/>
              <a:t>in Virginia.  </a:t>
            </a:r>
          </a:p>
          <a:p>
            <a:r>
              <a:rPr lang="en-US" dirty="0" smtClean="0"/>
              <a:t>November 8</a:t>
            </a:r>
            <a:r>
              <a:rPr lang="en-US" baseline="30000" dirty="0" smtClean="0"/>
              <a:t>th</a:t>
            </a:r>
            <a:r>
              <a:rPr lang="en-US" dirty="0" smtClean="0"/>
              <a:t> 10:00-12:00 location TBD </a:t>
            </a:r>
          </a:p>
          <a:p>
            <a:r>
              <a:rPr lang="en-US" dirty="0" smtClean="0"/>
              <a:t>Email </a:t>
            </a:r>
            <a:r>
              <a:rPr lang="en-US" dirty="0" smtClean="0">
                <a:hlinkClick r:id="rId2"/>
              </a:rPr>
              <a:t>Donna.Bonessi@dars.Virginia.gov</a:t>
            </a:r>
            <a:r>
              <a:rPr lang="en-US" dirty="0" smtClean="0"/>
              <a:t> if interested in participating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97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ESOSC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143001"/>
            <a:ext cx="8229600" cy="3962400"/>
          </a:xfrm>
        </p:spPr>
        <p:txBody>
          <a:bodyPr/>
          <a:lstStyle/>
          <a:p>
            <a:r>
              <a:rPr lang="en-US" dirty="0" smtClean="0"/>
              <a:t>Legislative Committee that provides LTESS-EES recommendations to the DARS Commissioner.</a:t>
            </a:r>
          </a:p>
          <a:p>
            <a:r>
              <a:rPr lang="en-US" dirty="0" smtClean="0"/>
              <a:t>Members: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628370"/>
              </p:ext>
            </p:extLst>
          </p:nvPr>
        </p:nvGraphicFramePr>
        <p:xfrm>
          <a:off x="685800" y="2819400"/>
          <a:ext cx="8001000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966582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687866138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1995849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Shirley Lyons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Joanne </a:t>
                      </a:r>
                      <a:r>
                        <a:rPr lang="en-US" dirty="0" err="1" smtClean="0"/>
                        <a:t>Aceto</a:t>
                      </a:r>
                      <a:r>
                        <a:rPr lang="en-US" dirty="0" smtClean="0"/>
                        <a:t> (Chair)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Jason Harper (Vice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Chair)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756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Chuck McElroy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Jim </a:t>
                      </a:r>
                      <a:r>
                        <a:rPr lang="en-US" dirty="0" err="1" smtClean="0"/>
                        <a:t>Fenerty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Megan Bergen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31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Alan Hargraves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Teresa Hall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Chris </a:t>
                      </a:r>
                      <a:r>
                        <a:rPr lang="en-US" dirty="0" err="1" smtClean="0"/>
                        <a:t>Lavach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773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Stephanie Hoer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Vacancy </a:t>
                      </a:r>
                      <a:r>
                        <a:rPr lang="en-US" dirty="0" smtClean="0"/>
                        <a:t>VaACCSES</a:t>
                      </a:r>
                      <a:r>
                        <a:rPr lang="en-US" baseline="0" dirty="0" smtClean="0"/>
                        <a:t> /Senate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81554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46482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next ESOSC meeting is scheduled for January 11, 2022.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46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Meeting November 17, 2021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594" y="1451757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for all DARS/ESO Monthly meetings @</a:t>
            </a:r>
          </a:p>
          <a:p>
            <a:pPr marL="0" indent="0" algn="ctr">
              <a:buNone/>
            </a:pPr>
            <a:r>
              <a:rPr lang="en-US" sz="2400" u="sng" dirty="0">
                <a:hlinkClick r:id="rId2"/>
              </a:rPr>
              <a:t>https://vadars.zoom.us/meeting/register/tZUtfuisqz0iHtJaXWnuHDEMxyNN2z3dLvvq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We will discuss FY 2022 </a:t>
            </a:r>
            <a:r>
              <a:rPr lang="en-US" sz="2400" smtClean="0"/>
              <a:t>meeting needs.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040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20890</TotalTime>
  <Words>340</Words>
  <Application>Microsoft Office PowerPoint</Application>
  <PresentationFormat>On-screen Show (4:3)</PresentationFormat>
  <Paragraphs>57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Office Theme</vt:lpstr>
      <vt:lpstr>1_Custom Design</vt:lpstr>
      <vt:lpstr>Custom Design</vt:lpstr>
      <vt:lpstr>PowerPoint Presentation</vt:lpstr>
      <vt:lpstr>Housekeeping</vt:lpstr>
      <vt:lpstr>DRS Snapshot as of 10/09/2021</vt:lpstr>
      <vt:lpstr>Expenditures SFY22 as of 10/8/22</vt:lpstr>
      <vt:lpstr>LTESS/EES 1st Quarter Projections</vt:lpstr>
      <vt:lpstr>FY 22 Economic Relief Funds</vt:lpstr>
      <vt:lpstr>Capacity Building Discussion/Brainstorming</vt:lpstr>
      <vt:lpstr>ESOSC</vt:lpstr>
      <vt:lpstr>Next Meeting November 17, 2021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</dc:creator>
  <cp:lastModifiedBy>Mundy, Anita (DARS)</cp:lastModifiedBy>
  <cp:revision>322</cp:revision>
  <dcterms:created xsi:type="dcterms:W3CDTF">2012-07-13T13:00:22Z</dcterms:created>
  <dcterms:modified xsi:type="dcterms:W3CDTF">2021-10-27T15:28:54Z</dcterms:modified>
</cp:coreProperties>
</file>